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5" r:id="rId13"/>
    <p:sldId id="276" r:id="rId14"/>
    <p:sldId id="277" r:id="rId15"/>
    <p:sldId id="278" r:id="rId16"/>
    <p:sldId id="279" r:id="rId17"/>
    <p:sldId id="286" r:id="rId18"/>
    <p:sldId id="263" r:id="rId19"/>
    <p:sldId id="287" r:id="rId20"/>
    <p:sldId id="288" r:id="rId21"/>
    <p:sldId id="283" r:id="rId22"/>
    <p:sldId id="280" r:id="rId23"/>
    <p:sldId id="282" r:id="rId24"/>
    <p:sldId id="281" r:id="rId25"/>
    <p:sldId id="265" r:id="rId26"/>
    <p:sldId id="266" r:id="rId27"/>
    <p:sldId id="271" r:id="rId28"/>
    <p:sldId id="272" r:id="rId29"/>
    <p:sldId id="285" r:id="rId30"/>
    <p:sldId id="273" r:id="rId31"/>
    <p:sldId id="274" r:id="rId32"/>
    <p:sldId id="28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259"/>
            <p14:sldId id="260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69"/>
            <p14:sldId id="270"/>
            <p14:sldId id="275"/>
            <p14:sldId id="276"/>
            <p14:sldId id="277"/>
            <p14:sldId id="278"/>
            <p14:sldId id="279"/>
            <p14:sldId id="286"/>
          </p14:sldIdLst>
        </p14:section>
        <p14:section name="Proposed Methodologies" id="{F188D66A-99A5-476B-B421-A959A78349FF}">
          <p14:sldIdLst>
            <p14:sldId id="263"/>
            <p14:sldId id="287"/>
            <p14:sldId id="288"/>
            <p14:sldId id="283"/>
            <p14:sldId id="280"/>
            <p14:sldId id="282"/>
            <p14:sldId id="281"/>
          </p14:sldIdLst>
        </p14:section>
        <p14:section name="Experimental Results" id="{AB3E2871-2C22-4C30-9566-B7CACBC32D13}">
          <p14:sldIdLst>
            <p14:sldId id="265"/>
            <p14:sldId id="266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 snapToGrid="0">
      <p:cViewPr>
        <p:scale>
          <a:sx n="100" d="100"/>
          <a:sy n="100" d="100"/>
        </p:scale>
        <p:origin x="216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Neglected</c:v>
                </c:pt>
                <c:pt idx="1">
                  <c:v>Block</c:v>
                </c:pt>
                <c:pt idx="2">
                  <c:v>Intercept</c:v>
                </c:pt>
                <c:pt idx="3">
                  <c:v>Patrol</c:v>
                </c:pt>
                <c:pt idx="4">
                  <c:v>Guard</c:v>
                </c:pt>
                <c:pt idx="5">
                  <c:v>Dominated</c:v>
                </c:pt>
                <c:pt idx="6">
                  <c:v>Support</c:v>
                </c:pt>
                <c:pt idx="7">
                  <c:v>Cover</c:v>
                </c:pt>
                <c:pt idx="8">
                  <c:v>Trap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0.45</c:v>
                </c:pt>
                <c:pt idx="1">
                  <c:v>0.75</c:v>
                </c:pt>
                <c:pt idx="2">
                  <c:v>0.35</c:v>
                </c:pt>
                <c:pt idx="3">
                  <c:v>0.25</c:v>
                </c:pt>
                <c:pt idx="4">
                  <c:v>0.9</c:v>
                </c:pt>
                <c:pt idx="5">
                  <c:v>0.2</c:v>
                </c:pt>
                <c:pt idx="6">
                  <c:v>0.7</c:v>
                </c:pt>
                <c:pt idx="7">
                  <c:v>0.35</c:v>
                </c:pt>
                <c:pt idx="8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E5-47E7-9542-36050E93C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263376"/>
        <c:axId val="918260464"/>
      </c:radarChart>
      <c:catAx>
        <c:axId val="91826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8260464"/>
        <c:crosses val="autoZero"/>
        <c:auto val="1"/>
        <c:lblAlgn val="ctr"/>
        <c:lblOffset val="100"/>
        <c:noMultiLvlLbl val="0"/>
      </c:catAx>
      <c:valAx>
        <c:axId val="91826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826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753" y="6416671"/>
            <a:ext cx="5454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 smtClean="0"/>
              <a:t>Thursday, July 27, 2017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altLang="zh-TW" dirty="0"/>
              <a:t>Advisor: Prof. Wen-Kai Tai</a:t>
            </a:r>
          </a:p>
          <a:p>
            <a:r>
              <a:rPr lang="nl-NL" altLang="zh-TW" dirty="0"/>
              <a:t>Student: Ze-Hao </a:t>
            </a:r>
            <a:r>
              <a:rPr lang="nl-NL" altLang="zh-TW" dirty="0" smtClean="0"/>
              <a:t>Wang</a:t>
            </a:r>
            <a:endParaRPr lang="nl-NL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Space Grammars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</a:t>
            </a:r>
            <a:r>
              <a:rPr lang="en-US" altLang="zh-TW" dirty="0" smtClean="0"/>
              <a:t>&gt; </a:t>
            </a:r>
            <a:br>
              <a:rPr lang="en-US" altLang="zh-TW" dirty="0" smtClean="0"/>
            </a:br>
            <a:r>
              <a:rPr lang="en-US" altLang="zh-TW" dirty="0" smtClean="0"/>
              <a:t>Space Grammars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0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/>
              <a:t>Mission/Space framework, focuses on </a:t>
            </a:r>
            <a:r>
              <a:rPr lang="en-US" altLang="zh-TW" b="1" dirty="0">
                <a:solidFill>
                  <a:srgbClr val="FFC000"/>
                </a:solidFill>
              </a:rPr>
              <a:t>level design</a:t>
            </a:r>
            <a:r>
              <a:rPr lang="en-US" altLang="zh-TW" dirty="0"/>
              <a:t> and the </a:t>
            </a:r>
            <a:r>
              <a:rPr lang="en-US" altLang="zh-TW" b="1" dirty="0">
                <a:solidFill>
                  <a:srgbClr val="FFC000"/>
                </a:solidFill>
              </a:rPr>
              <a:t>mechanics</a:t>
            </a:r>
            <a:r>
              <a:rPr lang="en-US" altLang="zh-TW" dirty="0"/>
              <a:t> that control player progression through a game</a:t>
            </a:r>
            <a:r>
              <a:rPr lang="en-US" altLang="zh-TW" dirty="0" smtClean="0"/>
              <a:t>.</a:t>
            </a:r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 smtClean="0"/>
              <a:t>Map Sketches</a:t>
            </a:r>
            <a:endParaRPr lang="en-US" altLang="zh-TW" b="1" dirty="0"/>
          </a:p>
          <a:p>
            <a:r>
              <a:rPr lang="en-US" altLang="zh-TW" b="1" dirty="0" smtClean="0"/>
              <a:t>Map Sketch Evolution</a:t>
            </a:r>
            <a:endParaRPr lang="en-US" altLang="zh-TW" b="1" dirty="0"/>
          </a:p>
          <a:p>
            <a:r>
              <a:rPr lang="en-US" altLang="zh-TW" b="1" dirty="0"/>
              <a:t>Dungeon 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45" y="3030695"/>
            <a:ext cx="4130312" cy="29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1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56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5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Constrained Novelty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421" y="3730411"/>
            <a:ext cx="6851979" cy="22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2"/>
          <a:srcRect l="-172" t="1" r="58106" b="-1"/>
          <a:stretch/>
        </p:blipFill>
        <p:spPr>
          <a:xfrm>
            <a:off x="483706" y="1687285"/>
            <a:ext cx="1706840" cy="1706840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 rotWithShape="1">
          <a:blip r:embed="rId3"/>
          <a:srcRect l="4682" t="15110" r="35093" b="20271"/>
          <a:stretch/>
        </p:blipFill>
        <p:spPr>
          <a:xfrm>
            <a:off x="5228753" y="1687285"/>
            <a:ext cx="1706840" cy="1706840"/>
          </a:xfrm>
          <a:prstGeom prst="rect">
            <a:avLst/>
          </a:prstGeom>
        </p:spPr>
      </p:pic>
      <p:pic>
        <p:nvPicPr>
          <p:cNvPr id="24" name="Picture 64"/>
          <p:cNvPicPr>
            <a:picLocks noChangeAspect="1"/>
          </p:cNvPicPr>
          <p:nvPr/>
        </p:nvPicPr>
        <p:blipFill rotWithShape="1">
          <a:blip r:embed="rId4"/>
          <a:srcRect t="474" r="36706" b="14672"/>
          <a:stretch/>
        </p:blipFill>
        <p:spPr>
          <a:xfrm>
            <a:off x="2854711" y="1687285"/>
            <a:ext cx="1706840" cy="170684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5"/>
          <a:srcRect l="8863" r="8863"/>
          <a:stretch/>
        </p:blipFill>
        <p:spPr>
          <a:xfrm>
            <a:off x="5228753" y="4109400"/>
            <a:ext cx="1706840" cy="170684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6"/>
          <a:srcRect l="6144" r="6144"/>
          <a:stretch/>
        </p:blipFill>
        <p:spPr>
          <a:xfrm>
            <a:off x="7602226" y="4109400"/>
            <a:ext cx="1706840" cy="170684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/>
          <a:srcRect l="6937" r="6937"/>
          <a:stretch/>
        </p:blipFill>
        <p:spPr>
          <a:xfrm>
            <a:off x="9975699" y="4109400"/>
            <a:ext cx="1706840" cy="1706840"/>
          </a:xfrm>
          <a:prstGeom prst="rect">
            <a:avLst/>
          </a:prstGeom>
        </p:spPr>
      </p:pic>
      <p:sp>
        <p:nvSpPr>
          <p:cNvPr id="33" name="Right Arrow 77"/>
          <p:cNvSpPr/>
          <p:nvPr/>
        </p:nvSpPr>
        <p:spPr>
          <a:xfrm>
            <a:off x="4621360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77"/>
          <p:cNvSpPr/>
          <p:nvPr/>
        </p:nvSpPr>
        <p:spPr>
          <a:xfrm>
            <a:off x="699540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77"/>
          <p:cNvSpPr/>
          <p:nvPr/>
        </p:nvSpPr>
        <p:spPr>
          <a:xfrm>
            <a:off x="937191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185488" y="4485766"/>
            <a:ext cx="1287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/>
            </a:r>
            <a:br>
              <a:rPr lang="en-US" altLang="zh-TW" sz="2800" b="1" dirty="0" smtClean="0">
                <a:solidFill>
                  <a:srgbClr val="FF0000"/>
                </a:solidFill>
              </a:rPr>
            </a:br>
            <a:r>
              <a:rPr lang="zh-TW" altLang="en-US" sz="2800" b="1" dirty="0" smtClean="0">
                <a:solidFill>
                  <a:srgbClr val="FF0000"/>
                </a:solidFill>
              </a:rPr>
              <a:t>需更換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38" name="Right Arrow 77"/>
          <p:cNvSpPr/>
          <p:nvPr/>
        </p:nvSpPr>
        <p:spPr>
          <a:xfrm>
            <a:off x="2247603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Arrow 77"/>
          <p:cNvSpPr/>
          <p:nvPr/>
        </p:nvSpPr>
        <p:spPr>
          <a:xfrm rot="5400000">
            <a:off x="5808290" y="3562045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Segments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Proposed 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Architecture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Room Instructions and </a:t>
            </a:r>
            <a:r>
              <a:rPr lang="en-US" altLang="zh-TW" dirty="0" smtClean="0">
                <a:effectLst/>
              </a:rPr>
              <a:t>Definitions</a:t>
            </a:r>
            <a:endParaRPr lang="en-US" altLang="zh-TW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Genetic Algorithm in Segments Evolution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 smtClean="0">
                <a:effectLst/>
              </a:rPr>
              <a:t>Results</a:t>
            </a:r>
            <a:endParaRPr lang="en-US" altLang="zh-TW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2"/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/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4"/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5"/>
          <a:srcRect l="8901" r="8863"/>
          <a:stretch/>
        </p:blipFill>
        <p:spPr>
          <a:xfrm>
            <a:off x="1861101" y="2973419"/>
            <a:ext cx="1201665" cy="1202217"/>
          </a:xfrm>
          <a:custGeom>
            <a:avLst/>
            <a:gdLst>
              <a:gd name="connsiteX0" fmla="*/ 37168 w 1201665"/>
              <a:gd name="connsiteY0" fmla="*/ 0 h 1202217"/>
              <a:gd name="connsiteX1" fmla="*/ 1165051 w 1201665"/>
              <a:gd name="connsiteY1" fmla="*/ 0 h 1202217"/>
              <a:gd name="connsiteX2" fmla="*/ 1191331 w 1201665"/>
              <a:gd name="connsiteY2" fmla="*/ 10886 h 1202217"/>
              <a:gd name="connsiteX3" fmla="*/ 1201665 w 1201665"/>
              <a:gd name="connsiteY3" fmla="*/ 35834 h 1202217"/>
              <a:gd name="connsiteX4" fmla="*/ 1201665 w 1201665"/>
              <a:gd name="connsiteY4" fmla="*/ 1166382 h 1202217"/>
              <a:gd name="connsiteX5" fmla="*/ 1191331 w 1201665"/>
              <a:gd name="connsiteY5" fmla="*/ 1191329 h 1202217"/>
              <a:gd name="connsiteX6" fmla="*/ 1165046 w 1201665"/>
              <a:gd name="connsiteY6" fmla="*/ 1202217 h 1202217"/>
              <a:gd name="connsiteX7" fmla="*/ 37173 w 1201665"/>
              <a:gd name="connsiteY7" fmla="*/ 1202217 h 1202217"/>
              <a:gd name="connsiteX8" fmla="*/ 0 w 1201665"/>
              <a:gd name="connsiteY8" fmla="*/ 1165044 h 1202217"/>
              <a:gd name="connsiteX9" fmla="*/ 0 w 1201665"/>
              <a:gd name="connsiteY9" fmla="*/ 37171 h 1202217"/>
              <a:gd name="connsiteX10" fmla="*/ 10888 w 1201665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1665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lnTo>
                  <a:pt x="1201665" y="35834"/>
                </a:lnTo>
                <a:lnTo>
                  <a:pt x="1201665" y="1166382"/>
                </a:lnTo>
                <a:lnTo>
                  <a:pt x="1191331" y="1191329"/>
                </a:lnTo>
                <a:cubicBezTo>
                  <a:pt x="1184604" y="1198056"/>
                  <a:pt x="1175311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6"/>
          <a:srcRect l="6144" r="6144"/>
          <a:stretch/>
        </p:blipFill>
        <p:spPr>
          <a:xfrm>
            <a:off x="542505" y="4259555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7"/>
          <a:srcRect l="6937" r="6937"/>
          <a:stretch/>
        </p:blipFill>
        <p:spPr>
          <a:xfrm>
            <a:off x="1860547" y="4259554"/>
            <a:ext cx="1202219" cy="1202217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34" name="文字方塊 33"/>
          <p:cNvSpPr txBox="1"/>
          <p:nvPr/>
        </p:nvSpPr>
        <p:spPr>
          <a:xfrm>
            <a:off x="1818026" y="4469408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814305"/>
            <a:ext cx="73253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000" dirty="0" smtClean="0"/>
              <a:t>嗯嗯啊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79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</a:t>
            </a:r>
            <a:r>
              <a:rPr lang="en-US" dirty="0" smtClean="0"/>
              <a:t>Architecture &gt; </a:t>
            </a:r>
          </a:p>
          <a:p>
            <a:r>
              <a:rPr lang="en-US" dirty="0"/>
              <a:t>System DEMO</a:t>
            </a:r>
            <a:endParaRPr lang="en-US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7" name="圖表 6"/>
          <p:cNvGraphicFramePr/>
          <p:nvPr>
            <p:extLst>
              <p:ext uri="{D42A27DB-BD31-4B8C-83A1-F6EECF244321}">
                <p14:modId xmlns:p14="http://schemas.microsoft.com/office/powerpoint/2010/main" val="32729810"/>
              </p:ext>
            </p:extLst>
          </p:nvPr>
        </p:nvGraphicFramePr>
        <p:xfrm>
          <a:off x="4713316" y="4475596"/>
          <a:ext cx="2754718" cy="183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Room Instructions and </a:t>
            </a:r>
            <a:r>
              <a:rPr lang="en-US" altLang="zh-TW" dirty="0" smtClean="0"/>
              <a:t>Definitions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Instructions and </a:t>
            </a:r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Genetic Algorithm in Segments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</a:t>
            </a:r>
            <a:r>
              <a:rPr lang="en-US" dirty="0" smtClean="0"/>
              <a:t>&gt; Conclusions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4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Mission / Space framework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/>
              <a:t>Mission/Space framework, focuses on </a:t>
            </a:r>
            <a:r>
              <a:rPr lang="en-US" altLang="zh-TW" b="1" dirty="0">
                <a:solidFill>
                  <a:srgbClr val="FFC000"/>
                </a:solidFill>
              </a:rPr>
              <a:t>level design</a:t>
            </a:r>
            <a:r>
              <a:rPr lang="en-US" altLang="zh-TW" dirty="0"/>
              <a:t> and the </a:t>
            </a:r>
            <a:r>
              <a:rPr lang="en-US" altLang="zh-TW" b="1" dirty="0">
                <a:solidFill>
                  <a:srgbClr val="FFC000"/>
                </a:solidFill>
              </a:rPr>
              <a:t>mechanics</a:t>
            </a:r>
            <a:r>
              <a:rPr lang="en-US" altLang="zh-TW" dirty="0"/>
              <a:t> that control player progression through a game</a:t>
            </a:r>
            <a:r>
              <a:rPr lang="en-US" altLang="zh-TW" dirty="0" smtClean="0"/>
              <a:t>.</a:t>
            </a:r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Space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Transformational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213</TotalTime>
  <Words>564</Words>
  <Application>Microsoft Office PowerPoint</Application>
  <PresentationFormat>寬螢幕</PresentationFormat>
  <Paragraphs>149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9" baseType="lpstr">
      <vt:lpstr>Calisto MT</vt:lpstr>
      <vt:lpstr>微軟正黑體</vt:lpstr>
      <vt:lpstr>新細明體</vt:lpstr>
      <vt:lpstr>Calibri</vt:lpstr>
      <vt:lpstr>Trebuchet MS</vt:lpstr>
      <vt:lpstr>Wingdings 2</vt:lpstr>
      <vt:lpstr>石板</vt:lpstr>
      <vt:lpstr>PowerPoint 簡報</vt:lpstr>
      <vt:lpstr>Agenda</vt:lpstr>
      <vt:lpstr>Introduction</vt:lpstr>
      <vt:lpstr>Motivation</vt:lpstr>
      <vt:lpstr>Research Goals</vt:lpstr>
      <vt:lpstr>Related Works</vt:lpstr>
      <vt:lpstr>Mission / Space framework</vt:lpstr>
      <vt:lpstr>Transformational Grammars</vt:lpstr>
      <vt:lpstr>Mission Grammars</vt:lpstr>
      <vt:lpstr>Space Grammars</vt:lpstr>
      <vt:lpstr>Transformational Grammars</vt:lpstr>
      <vt:lpstr>Map Sketches &amp; Evolution of Segments</vt:lpstr>
      <vt:lpstr>Map Sketches</vt:lpstr>
      <vt:lpstr>Map Sketch Evolution</vt:lpstr>
      <vt:lpstr>Dungeon Segments</vt:lpstr>
      <vt:lpstr>Dungeon Segment Evolution</vt:lpstr>
      <vt:lpstr>Constrained Novelty Search</vt:lpstr>
      <vt:lpstr>Proposed Methodologies</vt:lpstr>
      <vt:lpstr>System Architecture</vt:lpstr>
      <vt:lpstr>System Architecture</vt:lpstr>
      <vt:lpstr>System DEMO</vt:lpstr>
      <vt:lpstr>Mission Grammars</vt:lpstr>
      <vt:lpstr>Room Instructions and Definitions</vt:lpstr>
      <vt:lpstr>Genetic Algorithm in Segments Evolution</vt:lpstr>
      <vt:lpstr>Experimental Results</vt:lpstr>
      <vt:lpstr>PowerPoint 簡報</vt:lpstr>
      <vt:lpstr>Conclusions and Contributions</vt:lpstr>
      <vt:lpstr>Conclusions</vt:lpstr>
      <vt:lpstr>Contributions</vt:lpstr>
      <vt:lpstr>Future Work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49</cp:revision>
  <dcterms:created xsi:type="dcterms:W3CDTF">2017-06-15T05:52:41Z</dcterms:created>
  <dcterms:modified xsi:type="dcterms:W3CDTF">2017-06-15T09:30:50Z</dcterms:modified>
</cp:coreProperties>
</file>